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4" r:id="rId9"/>
    <p:sldId id="269" r:id="rId10"/>
    <p:sldId id="270" r:id="rId11"/>
    <p:sldId id="271" r:id="rId12"/>
    <p:sldId id="272" r:id="rId13"/>
    <p:sldId id="263" r:id="rId14"/>
    <p:sldId id="268" r:id="rId15"/>
    <p:sldId id="274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6B6FE-AD63-492F-ACFD-5BF4F403C6BB}" type="datetimeFigureOut">
              <a:rPr lang="en-US" smtClean="0"/>
              <a:t>21-May-23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100EA-9FA4-4A8A-9A0A-BD9B69582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40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8B56751-9936-44F5-BFEA-8D7D4AC2AC2F}" type="datetime1">
              <a:rPr lang="en-US" smtClean="0"/>
              <a:t>21-May-23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412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17076-D1D2-40CE-B7D5-BEF56818367C}" type="datetime1">
              <a:rPr lang="en-US" smtClean="0"/>
              <a:t>21-May-23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891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1A13-7E4C-4A72-B704-D40806F44E2E}" type="datetime1">
              <a:rPr lang="en-US" smtClean="0"/>
              <a:t>21-May-23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041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4919-50E0-4B04-B91D-8720B25B2208}" type="datetime1">
              <a:rPr lang="en-US" smtClean="0"/>
              <a:t>21-May-23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79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6FC4B-B341-4884-A127-343C27082465}" type="datetime1">
              <a:rPr lang="en-US" smtClean="0"/>
              <a:t>21-May-23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092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EC6B2-D33E-4696-9446-BFB7C521F14E}" type="datetime1">
              <a:rPr lang="en-US" smtClean="0"/>
              <a:t>21-May-23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132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ED2CA-ADCC-4E85-A228-F89A12483DA5}" type="datetime1">
              <a:rPr lang="en-US" smtClean="0"/>
              <a:t>21-May-23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856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AD6B1E3C-714E-431E-963C-2944C109C3D7}" type="datetime1">
              <a:rPr lang="en-US" smtClean="0"/>
              <a:t>21-May-23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046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A9C6272-4FF3-4E11-9442-3F5C5F6840AC}" type="datetime1">
              <a:rPr lang="en-US" smtClean="0"/>
              <a:t>21-May-23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1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97A4-5689-4EC8-8465-88AA4D7345BC}" type="datetime1">
              <a:rPr lang="en-US" smtClean="0"/>
              <a:t>21-May-23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9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65839-0163-424E-B2E2-F80F172CC259}" type="datetime1">
              <a:rPr lang="en-US" smtClean="0"/>
              <a:t>21-May-23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07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625E7-F9AA-472A-B0F9-924AD86FA478}" type="datetime1">
              <a:rPr lang="en-US" smtClean="0"/>
              <a:t>21-May-23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11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CF6B-E463-4561-99AA-335A858FB16F}" type="datetime1">
              <a:rPr lang="en-US" smtClean="0"/>
              <a:t>21-May-23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56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2212-CE44-4C14-82BF-3150ED9D346D}" type="datetime1">
              <a:rPr lang="en-US" smtClean="0"/>
              <a:t>21-May-23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32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DCF9F-C774-4690-9B60-F71665F3E9FE}" type="datetime1">
              <a:rPr lang="en-US" smtClean="0"/>
              <a:t>21-May-23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345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7811F-3226-4BD6-9305-E5E46F38E9E7}" type="datetime1">
              <a:rPr lang="en-US" smtClean="0"/>
              <a:t>21-May-23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555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00D3-E651-4981-AE47-71B429FD65AD}" type="datetime1">
              <a:rPr lang="en-US" smtClean="0"/>
              <a:t>21-May-23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85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1CAA5E23-1768-4E76-A599-BC289B8E1185}" type="datetime1">
              <a:rPr lang="en-US" smtClean="0"/>
              <a:t>21-May-23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21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921" y="1383957"/>
            <a:ext cx="6388913" cy="3867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90" y="4376931"/>
            <a:ext cx="3112397" cy="174938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1913" y="629904"/>
            <a:ext cx="56099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Dosis"/>
              </a:rPr>
              <a:t>Optimization Odyssey:</a:t>
            </a:r>
            <a:br>
              <a:rPr 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Dosis"/>
              </a:rPr>
            </a:br>
            <a:br>
              <a:rPr 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Dosis"/>
              </a:rPr>
            </a:b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81914" y="1235676"/>
            <a:ext cx="3966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Navigating the Maze of Neural Network Tuning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646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22" y="0"/>
            <a:ext cx="8518682" cy="339908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54" y="3142732"/>
            <a:ext cx="7878274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13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26685" cy="616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7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54"/>
            <a:ext cx="9803904" cy="612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47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7727" y="679572"/>
            <a:ext cx="8761413" cy="70696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Findings 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0632"/>
            <a:ext cx="3627485" cy="44359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951" y="1680632"/>
            <a:ext cx="3468379" cy="45643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1978" y="6244942"/>
            <a:ext cx="348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Behavior in Accuracy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05567" y="6244942"/>
            <a:ext cx="348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Behavior in Loss Function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263" y="3437838"/>
            <a:ext cx="4441909" cy="231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97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5294" y="952185"/>
            <a:ext cx="8761413" cy="70696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Adam takes the </a:t>
            </a:r>
            <a:r>
              <a:rPr lang="en-US" b="1" strike="sngStrik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apple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fruit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8346" y="2891483"/>
            <a:ext cx="5214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With the highest </a:t>
            </a:r>
            <a:r>
              <a:rPr lang="en-US" b="1" dirty="0">
                <a:solidFill>
                  <a:srgbClr val="C00000"/>
                </a:solidFill>
              </a:rPr>
              <a:t>Accuracy of rate 97.37% </a:t>
            </a:r>
            <a:r>
              <a:rPr lang="en-US" b="1" i="1" dirty="0"/>
              <a:t>and</a:t>
            </a:r>
            <a:r>
              <a:rPr lang="en-US" b="1" dirty="0"/>
              <a:t> the lowest </a:t>
            </a:r>
            <a:r>
              <a:rPr lang="en-US" b="1" dirty="0">
                <a:solidFill>
                  <a:srgbClr val="C00000"/>
                </a:solidFill>
              </a:rPr>
              <a:t>Loss Function of 0.1273, </a:t>
            </a:r>
            <a:r>
              <a:rPr lang="en-US" b="1" dirty="0"/>
              <a:t>the Adam optimizer is clearly the most powerful optimizer in this study.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518" y="2315605"/>
            <a:ext cx="4904447" cy="423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66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7027" y="709934"/>
            <a:ext cx="8761413" cy="706964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Slapping the rest out of </a:t>
            </a:r>
            <a:r>
              <a:rPr lang="en-US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Office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754" y="2679700"/>
            <a:ext cx="4282019" cy="720468"/>
          </a:xfrm>
        </p:spPr>
        <p:txBody>
          <a:bodyPr/>
          <a:lstStyle/>
          <a:p>
            <a:r>
              <a:rPr lang="en-US" b="1" dirty="0"/>
              <a:t>Get </a:t>
            </a:r>
            <a:r>
              <a:rPr lang="en-US" b="1" dirty="0" err="1"/>
              <a:t>outta</a:t>
            </a:r>
            <a:r>
              <a:rPr lang="en-US" b="1" dirty="0"/>
              <a:t> here, Chris Rock, sorry, you pretender algorithms..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73" y="2403324"/>
            <a:ext cx="6408737" cy="427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86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939" y="502500"/>
            <a:ext cx="10591800" cy="1121832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End of the voyage through ANN with optimizers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939" y="2596194"/>
            <a:ext cx="5888428" cy="34045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0" y="383682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Shahidul Islam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ID: 0722210005101007</a:t>
            </a:r>
            <a:b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Department of CSE</a:t>
            </a:r>
            <a:b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Fareast International University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0" y="245011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Riashad Hassan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ID: 20320001</a:t>
            </a:r>
            <a:b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Department of CSE </a:t>
            </a:r>
            <a:b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Fareast International University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0" y="5223522"/>
            <a:ext cx="609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Shabab Affanul Hoque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ID: 0722210005101003</a:t>
            </a:r>
            <a:b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Department of CSE</a:t>
            </a:r>
            <a:b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Fareast International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69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Revolutionizing Machine Learning: The Power of 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Pattern and Speech 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recognition.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b="1" dirty="0">
              <a:latin typeface="+mj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Natural Language 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Processing.</a:t>
            </a:r>
          </a:p>
          <a:p>
            <a:pPr marL="0" indent="0">
              <a:buNone/>
            </a:pPr>
            <a:endParaRPr lang="en-US" b="1" dirty="0">
              <a:latin typeface="+mj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+mj-lt"/>
                <a:cs typeface="Times New Roman" panose="02020603050405020304" pitchFamily="18" charset="0"/>
              </a:rPr>
              <a:t>Handling </a:t>
            </a:r>
            <a:r>
              <a:rPr lang="en-US" b="1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High-Dimensional data 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and learning </a:t>
            </a:r>
            <a:r>
              <a:rPr lang="en-US" b="1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Hierarchical representations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b="1" dirty="0">
              <a:latin typeface="+mj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+mj-lt"/>
                <a:cs typeface="Times New Roman" panose="02020603050405020304" pitchFamily="18" charset="0"/>
              </a:rPr>
              <a:t>Development of </a:t>
            </a:r>
            <a:r>
              <a:rPr lang="en-US" b="1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Autonomous vehicles, Robotics.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b="1" dirty="0">
              <a:latin typeface="+mj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Democratization of AI.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5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Optimization Phenomenon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Problem Formulation</a:t>
            </a:r>
          </a:p>
          <a:p>
            <a:pPr>
              <a:buFont typeface="Wingdings" panose="05000000000000000000" pitchFamily="2" charset="2"/>
              <a:buChar char="q"/>
            </a:pPr>
            <a:endParaRPr lang="en-US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Iterative process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Solution evaluation</a:t>
            </a:r>
          </a:p>
          <a:p>
            <a:pPr>
              <a:buFont typeface="Wingdings" panose="05000000000000000000" pitchFamily="2" charset="2"/>
              <a:buChar char="q"/>
            </a:pPr>
            <a:endParaRPr lang="en-US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Solution refinement</a:t>
            </a:r>
          </a:p>
          <a:p>
            <a:pPr>
              <a:buFont typeface="Wingdings" panose="05000000000000000000" pitchFamily="2" charset="2"/>
              <a:buChar char="q"/>
            </a:pPr>
            <a:endParaRPr lang="en-US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Solution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462" y="2273643"/>
            <a:ext cx="5664628" cy="428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8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Convergence of Optimization and Artificial Biology: Exploring the Synergy of Efficiency and Adaptation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2555" y="2275200"/>
            <a:ext cx="7939286" cy="880247"/>
          </a:xfrm>
        </p:spPr>
        <p:txBody>
          <a:bodyPr>
            <a:normAutofit/>
          </a:bodyPr>
          <a:lstStyle/>
          <a:p>
            <a:r>
              <a:rPr lang="en-US" sz="2000" b="1" dirty="0"/>
              <a:t>Where the human concept of trial and error and the artificial art of continuous learning collide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398" y="3039361"/>
            <a:ext cx="5181600" cy="342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691" y="3834813"/>
            <a:ext cx="3046971" cy="21787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33" y="3834812"/>
            <a:ext cx="3046972" cy="21787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91003" y="4304073"/>
            <a:ext cx="2644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Trial, failure, and the will to try again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9492" y="4457961"/>
            <a:ext cx="275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26295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891987" cy="706964"/>
          </a:xfrm>
        </p:spPr>
        <p:txBody>
          <a:bodyPr/>
          <a:lstStyle/>
          <a:p>
            <a:r>
              <a:rPr 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Optimization Frontier: Unlocking Algorithmic Brilliance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265" y="2582562"/>
            <a:ext cx="3262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Gradient Descent (GD)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Stochastic Gradient Descent (SGD)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Mini-Batch Gradient Descent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Momentum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Nesterov Accelerated Gradient (NAG)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Levenberg</a:t>
            </a:r>
            <a:r>
              <a:rPr lang="en-US" dirty="0"/>
              <a:t>-Marquardt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Quickprop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Rprop</a:t>
            </a:r>
            <a:r>
              <a:rPr lang="en-US" dirty="0"/>
              <a:t> (Resilient Backpropagation)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29449" y="2582561"/>
            <a:ext cx="3262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Adagrad (Adaptive Gradient)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RMSProp (Root Mean Square Propagation)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Adam (Adaptive Moment Estimation)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AdaDelta</a:t>
            </a:r>
            <a:r>
              <a:rPr lang="en-US" dirty="0"/>
              <a:t> (Adaptive Learning Rate)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Adamax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Limited-memory BFGS (L-BFGS)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91633" y="2582560"/>
            <a:ext cx="32621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Nadam (</a:t>
            </a:r>
            <a:r>
              <a:rPr lang="en-US" dirty="0" err="1"/>
              <a:t>Nesterov</a:t>
            </a:r>
            <a:r>
              <a:rPr lang="en-US" dirty="0"/>
              <a:t>-accelerated Adaptive Moment Estimation)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AMSGrad</a:t>
            </a:r>
            <a:r>
              <a:rPr lang="en-US" dirty="0"/>
              <a:t> (Adaptive Moment Estimation with Stochastic Gradient Descent)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Adadelta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Natural Evolution Strategies (NES)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Evolution Strategies (ES)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Conjugate Gradient (CG)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1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3676650"/>
            <a:ext cx="4675188" cy="279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662" y="194129"/>
            <a:ext cx="3870878" cy="35427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3450298"/>
            <a:ext cx="6375400" cy="32465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689600" cy="30732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600" y="813245"/>
            <a:ext cx="1258887" cy="12897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3675" y="3277631"/>
            <a:ext cx="1258887" cy="1289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113" y="1783485"/>
            <a:ext cx="1258887" cy="12897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3674" y="5568207"/>
            <a:ext cx="1258887" cy="12897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091956"/>
            <a:ext cx="1258887" cy="128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5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4446" y="862457"/>
            <a:ext cx="8761413" cy="706964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 Pursuit of Perfection: The Big 5</a:t>
            </a:r>
            <a:endParaRPr lang="en-US" sz="28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486" y="2430505"/>
            <a:ext cx="11175865" cy="4316285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200" b="1" dirty="0">
                <a:solidFill>
                  <a:schemeClr val="accent3"/>
                </a:solidFill>
              </a:rPr>
              <a:t>A Cut Above the Rest: </a:t>
            </a:r>
            <a:r>
              <a:rPr lang="en-US" sz="2200" dirty="0">
                <a:solidFill>
                  <a:schemeClr val="tx1"/>
                </a:solidFill>
              </a:rPr>
              <a:t>Introducing the 5 Superior Optimizer Algorithms for Our Project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i="1" dirty="0"/>
              <a:t>SGD (Stochastic Gradient Descent)</a:t>
            </a:r>
          </a:p>
          <a:p>
            <a:pPr>
              <a:buFont typeface="Wingdings" panose="05000000000000000000" pitchFamily="2" charset="2"/>
              <a:buChar char="q"/>
            </a:pPr>
            <a:endParaRPr lang="en-US" b="1" i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i="1" dirty="0"/>
              <a:t>Adam (Adaptive Moment Estimation)</a:t>
            </a:r>
          </a:p>
          <a:p>
            <a:pPr>
              <a:buFont typeface="Wingdings" panose="05000000000000000000" pitchFamily="2" charset="2"/>
              <a:buChar char="q"/>
            </a:pPr>
            <a:endParaRPr lang="en-US" b="1" i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i="1" dirty="0"/>
              <a:t>Adagrad (</a:t>
            </a:r>
            <a:r>
              <a:rPr lang="en-US" b="1" dirty="0"/>
              <a:t>Adaptive Gradient Algorithm)</a:t>
            </a:r>
          </a:p>
          <a:p>
            <a:pPr>
              <a:buFont typeface="Wingdings" panose="05000000000000000000" pitchFamily="2" charset="2"/>
              <a:buChar char="q"/>
            </a:pPr>
            <a:endParaRPr lang="en-US" b="1" i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i="1" dirty="0"/>
              <a:t>RMSProp (Root Mean Square Propagation)</a:t>
            </a:r>
          </a:p>
          <a:p>
            <a:pPr>
              <a:buFont typeface="Wingdings" panose="05000000000000000000" pitchFamily="2" charset="2"/>
              <a:buChar char="q"/>
            </a:pPr>
            <a:endParaRPr lang="en-US" b="1" i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i="1" dirty="0"/>
              <a:t>Nadam (Nesterov-accelerated Adaptive Moment Estimation)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830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1127" y="356452"/>
            <a:ext cx="8761413" cy="706964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Some boring stuff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76184" y="3447535"/>
            <a:ext cx="9761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Which one of the big 5 is more optimal in terms of Accuracy and Loss Function?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2557849"/>
            <a:ext cx="1173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Breast Cancer Classification with different Optimization Algorithms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54760" y="4644998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Let us find out..</a:t>
            </a:r>
          </a:p>
        </p:txBody>
      </p:sp>
    </p:spTree>
    <p:extLst>
      <p:ext uri="{BB962C8B-B14F-4D97-AF65-F5344CB8AC3E}">
        <p14:creationId xmlns:p14="http://schemas.microsoft.com/office/powerpoint/2010/main" val="690913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86132" cy="3008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7158"/>
            <a:ext cx="7774344" cy="353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921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422</TotalTime>
  <Words>417</Words>
  <Application>Microsoft Office PowerPoint</Application>
  <PresentationFormat>Widescreen</PresentationFormat>
  <Paragraphs>94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Century Gothic</vt:lpstr>
      <vt:lpstr>Dosis</vt:lpstr>
      <vt:lpstr>Times New Roman</vt:lpstr>
      <vt:lpstr>Wingdings</vt:lpstr>
      <vt:lpstr>Wingdings 3</vt:lpstr>
      <vt:lpstr>Ion Boardroom</vt:lpstr>
      <vt:lpstr>PowerPoint Presentation</vt:lpstr>
      <vt:lpstr>Revolutionizing Machine Learning: The Power of Artificial Neural Networks</vt:lpstr>
      <vt:lpstr>The Optimization Phenomenon</vt:lpstr>
      <vt:lpstr>Convergence of Optimization and Artificial Biology: Exploring the Synergy of Efficiency and Adaptation</vt:lpstr>
      <vt:lpstr>Optimization Frontier: Unlocking Algorithmic Brilliance </vt:lpstr>
      <vt:lpstr>PowerPoint Presentation</vt:lpstr>
      <vt:lpstr>In Pursuit of Perfection: The Big 5</vt:lpstr>
      <vt:lpstr>Some boring stuff</vt:lpstr>
      <vt:lpstr>PowerPoint Presentation</vt:lpstr>
      <vt:lpstr>PowerPoint Presentation</vt:lpstr>
      <vt:lpstr>PowerPoint Presentation</vt:lpstr>
      <vt:lpstr>PowerPoint Presentation</vt:lpstr>
      <vt:lpstr>Findings </vt:lpstr>
      <vt:lpstr>Adam takes the apple fruit </vt:lpstr>
      <vt:lpstr>Slapping the rest out of The Office</vt:lpstr>
      <vt:lpstr>End of the voyage through ANN with optimizers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WALTON</dc:creator>
  <cp:lastModifiedBy>Shahidul Islam</cp:lastModifiedBy>
  <cp:revision>61</cp:revision>
  <dcterms:created xsi:type="dcterms:W3CDTF">2023-05-17T01:31:31Z</dcterms:created>
  <dcterms:modified xsi:type="dcterms:W3CDTF">2023-05-21T14:13:28Z</dcterms:modified>
</cp:coreProperties>
</file>